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E024F"/>
    <a:srgbClr val="DA049D"/>
    <a:srgbClr val="FF99FF"/>
    <a:srgbClr val="ECC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сб 30.03.19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7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сб 30.03.19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4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сб 30.03.19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2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сб 30.03.19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07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сб 30.03.19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0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сб 30.03.19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02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сб 30.03.19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1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сб 30.03.19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4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сб 30.03.19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78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сб 30.03.19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8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сб 30.03.19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9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EA41F-B2F6-459F-9912-01FC0E9E59C9}" type="datetimeFigureOut">
              <a:rPr lang="ru-RU" smtClean="0"/>
              <a:t>сб 30.03.19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i.pinimg.com/originals/ff/91/82/ff9182da10b180c85da5ace3a3a9cd9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7" y="0"/>
            <a:ext cx="30589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122" y="-595"/>
            <a:ext cx="3048264" cy="6858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736" y="0"/>
            <a:ext cx="3048264" cy="68585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95339" y="182646"/>
            <a:ext cx="304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400" b="1" dirty="0">
                <a:solidFill>
                  <a:srgbClr val="6E024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детский сад комбинированного вида № 19 города Кузнецка</a:t>
            </a:r>
            <a:endParaRPr lang="ru-RU" sz="1100" dirty="0">
              <a:solidFill>
                <a:srgbClr val="6E024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66.edubishkek.kg/wp-content/uploads/sites/29/2018/09/rasporyadok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1492" r="12533" b="4378"/>
          <a:stretch/>
        </p:blipFill>
        <p:spPr bwMode="auto">
          <a:xfrm>
            <a:off x="6374835" y="1699493"/>
            <a:ext cx="2536043" cy="213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89316" y="3832875"/>
            <a:ext cx="2894913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сенсорных способностей детей дошкольного возраста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(старший дошкольный возраст)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0996" y="182646"/>
            <a:ext cx="2850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2022" y="182645"/>
            <a:ext cx="2748900" cy="730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Сенсорное</a:t>
            </a:r>
            <a:r>
              <a:rPr lang="ru-RU" sz="1400" dirty="0">
                <a:solidFill>
                  <a:srgbClr val="11111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- целенаправленный процесс в ходе которого </a:t>
            </a:r>
            <a:r>
              <a:rPr lang="ru-RU" sz="1400" b="1" dirty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развивается восприятие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накапливается </a:t>
            </a:r>
            <a:r>
              <a:rPr lang="ru-RU" sz="1400" b="1" dirty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сенсорный опыт ребенка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формируются представления об окружающем мире</a:t>
            </a:r>
            <a:r>
              <a:rPr lang="ru-RU" sz="1400" dirty="0" smtClean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Результатом   </a:t>
            </a:r>
            <a:r>
              <a:rPr lang="ru-RU" sz="1400" b="1" dirty="0" smtClean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сенсорного</a:t>
            </a:r>
            <a:r>
              <a:rPr lang="ru-RU" sz="1400" dirty="0" smtClean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воспитания  является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сенсор- </a:t>
            </a:r>
            <a:r>
              <a:rPr lang="ru-RU" sz="1400" b="1" dirty="0" err="1" smtClean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ное</a:t>
            </a:r>
            <a:r>
              <a:rPr lang="ru-RU" sz="1400" b="1" dirty="0" smtClean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1400" dirty="0" smtClean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sz="1400" b="1" dirty="0">
                <a:solidFill>
                  <a:srgbClr val="660033"/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       </a:t>
            </a:r>
          </a:p>
          <a:p>
            <a:endParaRPr lang="ru-RU" sz="1400" b="1" dirty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1400" b="1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1400" b="1" dirty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1400" b="1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1400" b="1" dirty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1400" b="1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1400" b="1" dirty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1400" b="1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1400" b="1" dirty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1400" b="1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r>
              <a:rPr lang="ru-RU" sz="14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Сенсорное </a:t>
            </a:r>
            <a:r>
              <a:rPr lang="ru-RU" sz="1400" b="1" dirty="0">
                <a:solidFill>
                  <a:srgbClr val="660033"/>
                </a:solidFill>
                <a:latin typeface="Georgia" panose="02040502050405020303" pitchFamily="18" charset="0"/>
              </a:rPr>
              <a:t>развитие ребенка - это развитие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 его </a:t>
            </a:r>
            <a:r>
              <a:rPr lang="ru-RU" sz="14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восприятия и 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формирование представлений о внешних свойствах </a:t>
            </a:r>
            <a:r>
              <a:rPr lang="ru-RU" sz="1400" u="sng" dirty="0">
                <a:solidFill>
                  <a:srgbClr val="660033"/>
                </a:solidFill>
                <a:latin typeface="Georgia" panose="02040502050405020303" pitchFamily="18" charset="0"/>
              </a:rPr>
              <a:t>предметов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: их форме, цвете, величине, положении в пространстве, а также запахе, вкусе и т. п</a:t>
            </a: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660033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798" y="182645"/>
            <a:ext cx="2560542" cy="213698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217421" y="2305317"/>
            <a:ext cx="270869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Мир 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входит в сознание человека лишь через дверь органов внешних чувств.</a:t>
            </a:r>
            <a:b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</a:b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Если она закрыта, то он не может ­войти в него, не может вступить с ним в связь.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 Мир тогда не существует для сознания. </a:t>
            </a:r>
            <a:b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</a:br>
            <a:r>
              <a:rPr lang="ru-RU" sz="1400" dirty="0" err="1">
                <a:solidFill>
                  <a:srgbClr val="660033"/>
                </a:solidFill>
                <a:latin typeface="Georgia" panose="02040502050405020303" pitchFamily="18" charset="0"/>
              </a:rPr>
              <a:t>Б.Прейер</a:t>
            </a:r>
            <a:endParaRPr lang="ru-RU" sz="1400" dirty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pPr algn="r">
              <a:spcAft>
                <a:spcPts val="0"/>
              </a:spcAft>
            </a:pPr>
            <a:endParaRPr lang="ru-RU" sz="1400" b="1" dirty="0">
              <a:solidFill>
                <a:srgbClr val="6600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649" y="2401084"/>
            <a:ext cx="2761727" cy="2270678"/>
          </a:xfrm>
          <a:prstGeom prst="rect">
            <a:avLst/>
          </a:prstGeom>
        </p:spPr>
      </p:pic>
      <p:pic>
        <p:nvPicPr>
          <p:cNvPr id="1030" name="Picture 6" descr="http://novonikolsk.ucoz.net/kartinki/hello_html_m41e1d22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58" y="4992573"/>
            <a:ext cx="2683559" cy="1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296232" y="5731323"/>
            <a:ext cx="25431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Составила: </a:t>
            </a: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ысшей квалификационной 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атегории </a:t>
            </a:r>
            <a:r>
              <a:rPr lang="ru-RU" sz="1400" b="1" dirty="0" err="1" smtClean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Вергасова</a:t>
            </a: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О.П.</a:t>
            </a:r>
            <a:endParaRPr lang="ru-RU" sz="1100" dirty="0">
              <a:solidFill>
                <a:srgbClr val="6600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9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48264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868" y="-297"/>
            <a:ext cx="3048264" cy="6858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132" y="-594"/>
            <a:ext cx="3048264" cy="68585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0836" y="225424"/>
            <a:ext cx="3048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Содержание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 </a:t>
            </a:r>
            <a:r>
              <a:rPr lang="ru-RU" sz="14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сенсорного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 </a:t>
            </a:r>
            <a:r>
              <a:rPr lang="ru-RU" sz="1400" dirty="0" err="1" smtClean="0">
                <a:solidFill>
                  <a:srgbClr val="660033"/>
                </a:solidFill>
                <a:latin typeface="Georgia" panose="02040502050405020303" pitchFamily="18" charset="0"/>
              </a:rPr>
              <a:t>вос</a:t>
            </a:r>
            <a:r>
              <a:rPr lang="ru-RU" sz="14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-</a:t>
            </a:r>
          </a:p>
          <a:p>
            <a:r>
              <a:rPr lang="ru-RU" sz="14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питания- 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это круг свойств и качеств отношений предметов и явлений, которые должны быть </a:t>
            </a:r>
            <a:r>
              <a:rPr lang="ru-RU" sz="14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освоены 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  </a:t>
            </a:r>
            <a:r>
              <a:rPr lang="ru-RU" sz="14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ребенком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 err="1" smtClean="0">
                <a:solidFill>
                  <a:srgbClr val="660033"/>
                </a:solidFill>
                <a:latin typeface="Georgia" panose="02040502050405020303" pitchFamily="18" charset="0"/>
              </a:rPr>
              <a:t>дошколь</a:t>
            </a:r>
            <a:r>
              <a:rPr lang="ru-RU" sz="14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- </a:t>
            </a:r>
            <a:r>
              <a:rPr lang="ru-RU" sz="1400" b="1" dirty="0" err="1" smtClean="0">
                <a:solidFill>
                  <a:srgbClr val="660033"/>
                </a:solidFill>
                <a:latin typeface="Georgia" panose="02040502050405020303" pitchFamily="18" charset="0"/>
              </a:rPr>
              <a:t>ного</a:t>
            </a:r>
            <a:r>
              <a:rPr lang="ru-RU" sz="14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>
                <a:solidFill>
                  <a:srgbClr val="660033"/>
                </a:solidFill>
                <a:latin typeface="Georgia" panose="02040502050405020303" pitchFamily="18" charset="0"/>
              </a:rPr>
              <a:t>возраста</a:t>
            </a:r>
            <a:r>
              <a:rPr lang="ru-RU" sz="14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.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 </a:t>
            </a:r>
            <a:endParaRPr lang="ru-RU" sz="1400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1400" dirty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1400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1400" dirty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1400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1400" dirty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1400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1400" dirty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1400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1400" dirty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1400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r>
              <a:rPr lang="ru-RU" sz="14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Значение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 </a:t>
            </a:r>
            <a:r>
              <a:rPr lang="ru-RU" sz="1400" b="1" dirty="0">
                <a:solidFill>
                  <a:srgbClr val="660033"/>
                </a:solidFill>
                <a:latin typeface="Georgia" panose="02040502050405020303" pitchFamily="18" charset="0"/>
              </a:rPr>
              <a:t>сенсорного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 </a:t>
            </a:r>
            <a:r>
              <a:rPr lang="ru-RU" sz="1400" dirty="0" err="1">
                <a:solidFill>
                  <a:srgbClr val="660033"/>
                </a:solidFill>
                <a:latin typeface="Georgia" panose="02040502050405020303" pitchFamily="18" charset="0"/>
              </a:rPr>
              <a:t>воспи-тания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 состоит в том, что </a:t>
            </a:r>
            <a:r>
              <a:rPr lang="ru-RU" sz="1400" u="sng" dirty="0">
                <a:solidFill>
                  <a:srgbClr val="660033"/>
                </a:solidFill>
                <a:latin typeface="Georgia" panose="02040502050405020303" pitchFamily="18" charset="0"/>
              </a:rPr>
              <a:t>оно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:</a:t>
            </a:r>
          </a:p>
          <a:p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• </a:t>
            </a:r>
            <a:r>
              <a:rPr lang="ru-RU" sz="1400" b="1" dirty="0">
                <a:solidFill>
                  <a:srgbClr val="660033"/>
                </a:solidFill>
                <a:latin typeface="Georgia" panose="02040502050405020303" pitchFamily="18" charset="0"/>
              </a:rPr>
              <a:t>развивает наблюдательность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;</a:t>
            </a:r>
          </a:p>
          <a:p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• готовит к реальной жизни;</a:t>
            </a:r>
          </a:p>
          <a:p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• позитивно влияет на эстетические чувства;</a:t>
            </a:r>
          </a:p>
          <a:p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• является основой для </a:t>
            </a:r>
            <a:r>
              <a:rPr lang="ru-RU" sz="1400" b="1" dirty="0" err="1" smtClean="0">
                <a:solidFill>
                  <a:srgbClr val="660033"/>
                </a:solidFill>
                <a:latin typeface="Georgia" panose="02040502050405020303" pitchFamily="18" charset="0"/>
              </a:rPr>
              <a:t>разви-тия</a:t>
            </a:r>
            <a:r>
              <a:rPr lang="ru-RU" sz="14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>
                <a:solidFill>
                  <a:srgbClr val="660033"/>
                </a:solidFill>
                <a:latin typeface="Georgia" panose="02040502050405020303" pitchFamily="18" charset="0"/>
              </a:rPr>
              <a:t>воображения у детей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Существует пять </a:t>
            </a:r>
            <a:r>
              <a:rPr lang="ru-RU" sz="1400" b="1" dirty="0">
                <a:solidFill>
                  <a:srgbClr val="660033"/>
                </a:solidFill>
                <a:latin typeface="Georgia" panose="02040502050405020303" pitchFamily="18" charset="0"/>
              </a:rPr>
              <a:t>сенсорных систем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, с помощью которых человек познает </a:t>
            </a:r>
            <a:r>
              <a:rPr lang="ru-RU" sz="1400" u="sng" dirty="0">
                <a:solidFill>
                  <a:srgbClr val="660033"/>
                </a:solidFill>
                <a:latin typeface="Georgia" panose="02040502050405020303" pitchFamily="18" charset="0"/>
              </a:rPr>
              <a:t>мир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: зрение, слух, осязание, обоняние, вкус.</a:t>
            </a:r>
          </a:p>
          <a:p>
            <a:endParaRPr lang="ru-RU" sz="1400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2973" y="225424"/>
            <a:ext cx="278232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Для </a:t>
            </a:r>
            <a:r>
              <a:rPr lang="ru-RU" sz="1400" b="1" dirty="0">
                <a:solidFill>
                  <a:srgbClr val="660033"/>
                </a:solidFill>
                <a:latin typeface="Georgia" panose="02040502050405020303" pitchFamily="18" charset="0"/>
              </a:rPr>
              <a:t>развития сенсорных способностей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 существуют различные игры и упражнения.  </a:t>
            </a:r>
            <a:r>
              <a:rPr lang="ru-RU" sz="1400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Например</a:t>
            </a:r>
            <a:r>
              <a:rPr lang="ru-RU" sz="1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  <a:endParaRPr lang="ru-RU" sz="14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FF0000"/>
                </a:solidFill>
                <a:latin typeface="Georgia" panose="02040502050405020303" pitchFamily="18" charset="0"/>
              </a:rPr>
              <a:t>"Чудесный мешочек"</a:t>
            </a:r>
          </a:p>
          <a:p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В непрозрачный мешочек кладут предметы разной формы, величины, фактуры (игрушки, геометрические фигуры и тела, пластмассовые буквы и цифры и др.). Ребенку предлагают на ощупь, не заглядывая в мешочек, найти нужный предмет.</a:t>
            </a:r>
          </a:p>
          <a:p>
            <a:r>
              <a:rPr lang="ru-RU" sz="1400" dirty="0">
                <a:solidFill>
                  <a:srgbClr val="FF0000"/>
                </a:solidFill>
                <a:latin typeface="Georgia" panose="02040502050405020303" pitchFamily="18" charset="0"/>
              </a:rPr>
              <a:t>"Найди пару"</a:t>
            </a:r>
          </a:p>
          <a:p>
            <a:r>
              <a:rPr lang="ru-RU" sz="1400" u="sng" dirty="0">
                <a:solidFill>
                  <a:srgbClr val="660033"/>
                </a:solidFill>
                <a:latin typeface="Georgia" panose="02040502050405020303" pitchFamily="18" charset="0"/>
              </a:rPr>
              <a:t>Материал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: пластинки, оклеенные бархатом, наждачной бумагой, фольгой, вельветом, фланелью.</a:t>
            </a:r>
          </a:p>
          <a:p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Ребенку предлагают с завязанными глазами на ощупь найти пары одинаковых пластинок</a:t>
            </a:r>
            <a:r>
              <a:rPr lang="ru-RU" sz="14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.</a:t>
            </a:r>
            <a:endParaRPr lang="ru-RU" sz="1400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370" y="5152850"/>
            <a:ext cx="2726047" cy="1345374"/>
          </a:xfrm>
          <a:prstGeom prst="rect">
            <a:avLst/>
          </a:prstGeom>
        </p:spPr>
      </p:pic>
      <p:pic>
        <p:nvPicPr>
          <p:cNvPr id="2050" name="Picture 2" descr="https://sc01.alicdn.com/kf/HTB1ti_HSpXXXXXmXVXX760XFXXXy/Environmental-Educational-Maze-Game-Circle-Bead-Wooden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3" y="1626626"/>
            <a:ext cx="2146470" cy="214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206705" y="374072"/>
            <a:ext cx="28815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endParaRPr lang="ru-RU" sz="14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endParaRPr lang="ru-RU" sz="14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endParaRPr lang="ru-RU" sz="14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endParaRPr lang="ru-RU" sz="14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"</a:t>
            </a:r>
            <a:r>
              <a:rPr lang="ru-RU" sz="1400" dirty="0">
                <a:solidFill>
                  <a:srgbClr val="FF0000"/>
                </a:solidFill>
                <a:latin typeface="Georgia" panose="02040502050405020303" pitchFamily="18" charset="0"/>
              </a:rPr>
              <a:t>Что внутри?"</a:t>
            </a:r>
          </a:p>
          <a:p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Ребенку предлагают воздушные шарики, содержащие внутри различные </a:t>
            </a:r>
            <a:r>
              <a:rPr lang="ru-RU" sz="1400" u="sng" dirty="0">
                <a:solidFill>
                  <a:srgbClr val="660033"/>
                </a:solidFill>
                <a:latin typeface="Georgia" panose="02040502050405020303" pitchFamily="18" charset="0"/>
              </a:rPr>
              <a:t>наполнители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: воду, песок, муку с водой, горох, фасоль, различные </a:t>
            </a:r>
            <a:r>
              <a:rPr lang="ru-RU" sz="1400" u="sng" dirty="0">
                <a:solidFill>
                  <a:srgbClr val="660033"/>
                </a:solidFill>
                <a:latin typeface="Georgia" panose="02040502050405020303" pitchFamily="18" charset="0"/>
              </a:rPr>
              <a:t>крупы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: манку, рис, гречку и др. Можно использовать воронку для наполнения шариков. Шарики с каждым наполнителем должны быть парными. Ребенок должен на ощупь найти пары с одинаковыми наполнителями</a:t>
            </a:r>
            <a:r>
              <a:rPr lang="ru-RU" sz="14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14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        Полезны 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самомассаж и взаимный массаж рук, ног, спины с помощью массажных щеток, махровых рукавичек, </a:t>
            </a:r>
            <a:r>
              <a:rPr lang="ru-RU" sz="1400" dirty="0" err="1">
                <a:solidFill>
                  <a:srgbClr val="660033"/>
                </a:solidFill>
                <a:latin typeface="Georgia" panose="02040502050405020303" pitchFamily="18" charset="0"/>
              </a:rPr>
              <a:t>колесикового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660033"/>
                </a:solidFill>
                <a:latin typeface="Georgia" panose="02040502050405020303" pitchFamily="18" charset="0"/>
              </a:rPr>
              <a:t>массажера</a:t>
            </a:r>
            <a:r>
              <a:rPr lang="ru-RU" sz="1400" dirty="0">
                <a:solidFill>
                  <a:srgbClr val="660033"/>
                </a:solidFill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2445" y="87213"/>
            <a:ext cx="2710147" cy="20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80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57</Words>
  <Application>Microsoft Office PowerPoint</Application>
  <PresentationFormat>Экран (4:3)</PresentationFormat>
  <Paragraphs>61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31</cp:revision>
  <cp:lastPrinted>2019-03-28T18:11:11Z</cp:lastPrinted>
  <dcterms:created xsi:type="dcterms:W3CDTF">2019-03-28T15:40:53Z</dcterms:created>
  <dcterms:modified xsi:type="dcterms:W3CDTF">2019-03-30T16:23:04Z</dcterms:modified>
</cp:coreProperties>
</file>